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6" name="Shape 206"/>
        <p:cNvGrpSpPr/>
        <p:nvPr/>
      </p:nvGrpSpPr>
      <p:grpSpPr>
        <a:xfrm>
          <a:off x="0" y="0"/>
          <a:ext cx="0" cy="0"/>
          <a:chOff x="0" y="0"/>
          <a:chExt cx="0" cy="0"/>
        </a:xfrm>
      </p:grpSpPr>
      <p:sp>
        <p:nvSpPr>
          <p:cNvPr id="207" name="Google Shape;20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0" name="Shape 230"/>
        <p:cNvGrpSpPr/>
        <p:nvPr/>
      </p:nvGrpSpPr>
      <p:grpSpPr>
        <a:xfrm>
          <a:off x="0" y="0"/>
          <a:ext cx="0" cy="0"/>
          <a:chOff x="0" y="0"/>
          <a:chExt cx="0" cy="0"/>
        </a:xfrm>
      </p:grpSpPr>
      <p:sp>
        <p:nvSpPr>
          <p:cNvPr id="231" name="Google Shape;23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 name="Shape 236"/>
        <p:cNvGrpSpPr/>
        <p:nvPr/>
      </p:nvGrpSpPr>
      <p:grpSpPr>
        <a:xfrm>
          <a:off x="0" y="0"/>
          <a:ext cx="0" cy="0"/>
          <a:chOff x="0" y="0"/>
          <a:chExt cx="0" cy="0"/>
        </a:xfrm>
      </p:grpSpPr>
      <p:sp>
        <p:nvSpPr>
          <p:cNvPr id="237" name="Google Shape;237;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400"/>
              <a:buFont typeface="Calibri"/>
              <a:buNone/>
            </a:pPr>
            <a:r>
              <a:rPr lang="en-US" sz="2400"/>
              <a:t>Module 2</a:t>
            </a:r>
            <a:br>
              <a:rPr lang="en-US" sz="2400"/>
            </a:br>
            <a:r>
              <a:rPr lang="en-US" sz="2400"/>
              <a:t>Long Report</a:t>
            </a:r>
            <a:endParaRPr sz="2400"/>
          </a:p>
        </p:txBody>
      </p:sp>
      <p:sp>
        <p:nvSpPr>
          <p:cNvPr id="85" name="Google Shape;85;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rtl="0" algn="ctr">
              <a:lnSpc>
                <a:spcPct val="80000"/>
              </a:lnSpc>
              <a:spcBef>
                <a:spcPts val="0"/>
              </a:spcBef>
              <a:spcAft>
                <a:spcPts val="0"/>
              </a:spcAft>
              <a:buClr>
                <a:srgbClr val="888888"/>
              </a:buClr>
              <a:buSzPts val="2240"/>
              <a:buNone/>
            </a:pPr>
            <a:r>
              <a:rPr lang="en-US" sz="2240"/>
              <a:t>Learning Objective: </a:t>
            </a:r>
            <a:endParaRPr/>
          </a:p>
          <a:p>
            <a:pPr indent="0" lvl="0" marL="0" rtl="0" algn="ctr">
              <a:lnSpc>
                <a:spcPct val="80000"/>
              </a:lnSpc>
              <a:spcBef>
                <a:spcPts val="448"/>
              </a:spcBef>
              <a:spcAft>
                <a:spcPts val="0"/>
              </a:spcAft>
              <a:buClr>
                <a:srgbClr val="888888"/>
              </a:buClr>
              <a:buSzPts val="2240"/>
              <a:buNone/>
            </a:pPr>
            <a:r>
              <a:rPr lang="en-US" sz="2240"/>
              <a:t>When you complete this module, you will be able to create well designed long reports, whether working independently or with others, and to correctly document the sources of your information.</a:t>
            </a:r>
            <a:endParaRPr sz="224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959"/>
              <a:buFont typeface="Calibri"/>
              <a:buNone/>
            </a:pPr>
            <a:r>
              <a:rPr lang="en-US" sz="3959"/>
              <a:t>Module 2 Group Project (Long Report)</a:t>
            </a:r>
            <a:br>
              <a:rPr lang="en-US" sz="3959"/>
            </a:br>
            <a:r>
              <a:rPr lang="en-US" sz="3959"/>
              <a:t>Timeline</a:t>
            </a:r>
            <a:endParaRPr sz="3959"/>
          </a:p>
        </p:txBody>
      </p:sp>
      <p:sp>
        <p:nvSpPr>
          <p:cNvPr id="91" name="Google Shape;91;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720"/>
              <a:buChar char="•"/>
            </a:pPr>
            <a:r>
              <a:rPr lang="en-US" sz="2720"/>
              <a:t>Week 09   – Grouping students  (3 in each group) </a:t>
            </a:r>
            <a:endParaRPr/>
          </a:p>
          <a:p>
            <a:pPr indent="-342900" lvl="0" marL="342900" rtl="0" algn="l">
              <a:lnSpc>
                <a:spcPct val="90000"/>
              </a:lnSpc>
              <a:spcBef>
                <a:spcPts val="544"/>
              </a:spcBef>
              <a:spcAft>
                <a:spcPts val="0"/>
              </a:spcAft>
              <a:buClr>
                <a:schemeClr val="dk1"/>
              </a:buClr>
              <a:buSzPts val="2720"/>
              <a:buNone/>
            </a:pPr>
            <a:r>
              <a:rPr lang="en-US" sz="2720"/>
              <a:t>			   Introduce the task </a:t>
            </a:r>
            <a:endParaRPr/>
          </a:p>
          <a:p>
            <a:pPr indent="-342900" lvl="0" marL="342900" rtl="0" algn="l">
              <a:lnSpc>
                <a:spcPct val="90000"/>
              </a:lnSpc>
              <a:spcBef>
                <a:spcPts val="544"/>
              </a:spcBef>
              <a:spcAft>
                <a:spcPts val="0"/>
              </a:spcAft>
              <a:buClr>
                <a:schemeClr val="dk1"/>
              </a:buClr>
              <a:buSzPts val="2720"/>
              <a:buNone/>
            </a:pPr>
            <a:r>
              <a:rPr lang="en-US" sz="2720"/>
              <a:t>                          and the components of a long report.</a:t>
            </a:r>
            <a:endParaRPr/>
          </a:p>
          <a:p>
            <a:pPr indent="-342900" lvl="0" marL="342900" rtl="0" algn="l">
              <a:lnSpc>
                <a:spcPct val="90000"/>
              </a:lnSpc>
              <a:spcBef>
                <a:spcPts val="544"/>
              </a:spcBef>
              <a:spcAft>
                <a:spcPts val="0"/>
              </a:spcAft>
              <a:buClr>
                <a:schemeClr val="dk1"/>
              </a:buClr>
              <a:buSzPts val="2720"/>
              <a:buChar char="•"/>
            </a:pPr>
            <a:r>
              <a:rPr lang="en-US" sz="2720"/>
              <a:t>Week 10   – Project title submission by group leaders</a:t>
            </a:r>
            <a:endParaRPr/>
          </a:p>
          <a:p>
            <a:pPr indent="0" lvl="0" marL="0" rtl="0" algn="l">
              <a:lnSpc>
                <a:spcPct val="90000"/>
              </a:lnSpc>
              <a:spcBef>
                <a:spcPts val="544"/>
              </a:spcBef>
              <a:spcAft>
                <a:spcPts val="0"/>
              </a:spcAft>
              <a:buClr>
                <a:schemeClr val="dk1"/>
              </a:buClr>
              <a:buSzPts val="2720"/>
              <a:buNone/>
            </a:pPr>
            <a:r>
              <a:t/>
            </a:r>
            <a:endParaRPr sz="2720"/>
          </a:p>
          <a:p>
            <a:pPr indent="-342900" lvl="0" marL="342900" rtl="0" algn="l">
              <a:lnSpc>
                <a:spcPct val="90000"/>
              </a:lnSpc>
              <a:spcBef>
                <a:spcPts val="544"/>
              </a:spcBef>
              <a:spcAft>
                <a:spcPts val="0"/>
              </a:spcAft>
              <a:buClr>
                <a:schemeClr val="dk1"/>
              </a:buClr>
              <a:buSzPts val="2720"/>
              <a:buChar char="•"/>
            </a:pPr>
            <a:r>
              <a:rPr lang="en-US" sz="2720"/>
              <a:t>Weeks10, 11, 12,13 – Students gather relevant info and 			    prepare a long report .</a:t>
            </a:r>
            <a:endParaRPr/>
          </a:p>
          <a:p>
            <a:pPr indent="-342900" lvl="0" marL="342900" rtl="0" algn="l">
              <a:lnSpc>
                <a:spcPct val="90000"/>
              </a:lnSpc>
              <a:spcBef>
                <a:spcPts val="544"/>
              </a:spcBef>
              <a:spcAft>
                <a:spcPts val="0"/>
              </a:spcAft>
              <a:buClr>
                <a:schemeClr val="dk1"/>
              </a:buClr>
              <a:buSzPts val="2720"/>
              <a:buChar char="•"/>
            </a:pPr>
            <a:r>
              <a:rPr lang="en-US" sz="2720"/>
              <a:t>Week 14  – Students must submit the report.</a:t>
            </a:r>
            <a:endParaRPr/>
          </a:p>
          <a:p>
            <a:pPr indent="-342900" lvl="0" marL="342900" rtl="0" algn="l">
              <a:lnSpc>
                <a:spcPct val="90000"/>
              </a:lnSpc>
              <a:spcBef>
                <a:spcPts val="544"/>
              </a:spcBef>
              <a:spcAft>
                <a:spcPts val="0"/>
              </a:spcAft>
              <a:buClr>
                <a:schemeClr val="dk1"/>
              </a:buClr>
              <a:buSzPts val="2720"/>
              <a:buChar char="•"/>
            </a:pPr>
            <a:r>
              <a:rPr lang="en-US" sz="2720"/>
              <a:t>Week 15  – Presentation (no report, no</a:t>
            </a:r>
            <a:endParaRPr/>
          </a:p>
          <a:p>
            <a:pPr indent="-342900" lvl="0" marL="342900" rtl="0" algn="l">
              <a:lnSpc>
                <a:spcPct val="90000"/>
              </a:lnSpc>
              <a:spcBef>
                <a:spcPts val="544"/>
              </a:spcBef>
              <a:spcAft>
                <a:spcPts val="0"/>
              </a:spcAft>
              <a:buClr>
                <a:schemeClr val="dk1"/>
              </a:buClr>
              <a:buSzPts val="2720"/>
              <a:buNone/>
            </a:pPr>
            <a:r>
              <a:rPr lang="en-US" sz="2720"/>
              <a:t>                                                     presentation)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Parts of a Long Report</a:t>
            </a:r>
            <a:endParaRPr/>
          </a:p>
        </p:txBody>
      </p:sp>
      <p:pic>
        <p:nvPicPr>
          <p:cNvPr descr="Title Page&#10;Table of&#10;Contents&#10;Executive&#10;Summary&#10;Introduction&#10;&#10;Findings&#10;&#10;Conclusions&#10;&#10;en&#10;es&#10;dic&#10;&#10;Re&#10;fe&#10;re&#10;n&#10;&#10;p&#10;Ap&#10;&#10;ce&#10;s&#10;&#10;Rec..." id="97" name="Google Shape;97;p15"/>
          <p:cNvPicPr preferRelativeResize="0"/>
          <p:nvPr>
            <p:ph idx="1" type="body"/>
          </p:nvPr>
        </p:nvPicPr>
        <p:blipFill rotWithShape="1">
          <a:blip r:embed="rId3">
            <a:alphaModFix/>
          </a:blip>
          <a:srcRect b="0" l="0" r="0" t="0"/>
          <a:stretch/>
        </p:blipFill>
        <p:spPr>
          <a:xfrm>
            <a:off x="1557841" y="1600200"/>
            <a:ext cx="6028318" cy="4724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Long Reports</a:t>
            </a:r>
            <a:endParaRPr/>
          </a:p>
        </p:txBody>
      </p:sp>
      <p:sp>
        <p:nvSpPr>
          <p:cNvPr id="103" name="Google Shape;103;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None/>
            </a:pPr>
            <a:r>
              <a:rPr lang="en-US"/>
              <a:t>	In business, industry, and the professions, important decisions are made every day. Some concern routine matters, and others are more complicated, involving considerable risk and expense. This is where the long report comes into play. This module discusses how to prepare such a report, explaining its formatting components, the dynamics of group-written reports, and some standard procedures for documenting sources.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Format</a:t>
            </a:r>
            <a:endParaRPr/>
          </a:p>
        </p:txBody>
      </p:sp>
      <p:sp>
        <p:nvSpPr>
          <p:cNvPr id="109" name="Google Shape;109;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Char char="•"/>
            </a:pPr>
            <a:r>
              <a:rPr lang="en-US"/>
              <a:t>Transmittal Document</a:t>
            </a:r>
            <a:endParaRPr/>
          </a:p>
          <a:p>
            <a:pPr indent="-342900" lvl="0" marL="342900" rtl="0" algn="l">
              <a:lnSpc>
                <a:spcPct val="90000"/>
              </a:lnSpc>
              <a:spcBef>
                <a:spcPts val="640"/>
              </a:spcBef>
              <a:spcAft>
                <a:spcPts val="0"/>
              </a:spcAft>
              <a:buClr>
                <a:schemeClr val="dk1"/>
              </a:buClr>
              <a:buSzPts val="3200"/>
              <a:buChar char="•"/>
            </a:pPr>
            <a:r>
              <a:rPr lang="en-US"/>
              <a:t>Title Page</a:t>
            </a:r>
            <a:endParaRPr/>
          </a:p>
          <a:p>
            <a:pPr indent="-342900" lvl="0" marL="342900" rtl="0" algn="l">
              <a:lnSpc>
                <a:spcPct val="90000"/>
              </a:lnSpc>
              <a:spcBef>
                <a:spcPts val="640"/>
              </a:spcBef>
              <a:spcAft>
                <a:spcPts val="0"/>
              </a:spcAft>
              <a:buClr>
                <a:schemeClr val="dk1"/>
              </a:buClr>
              <a:buSzPts val="3200"/>
              <a:buChar char="•"/>
            </a:pPr>
            <a:r>
              <a:rPr lang="en-US"/>
              <a:t>Abstract (Summary)</a:t>
            </a:r>
            <a:endParaRPr/>
          </a:p>
          <a:p>
            <a:pPr indent="-342900" lvl="0" marL="342900" rtl="0" algn="l">
              <a:lnSpc>
                <a:spcPct val="90000"/>
              </a:lnSpc>
              <a:spcBef>
                <a:spcPts val="640"/>
              </a:spcBef>
              <a:spcAft>
                <a:spcPts val="0"/>
              </a:spcAft>
              <a:buClr>
                <a:schemeClr val="dk1"/>
              </a:buClr>
              <a:buSzPts val="3200"/>
              <a:buChar char="•"/>
            </a:pPr>
            <a:r>
              <a:rPr lang="en-US"/>
              <a:t>Table of Contents</a:t>
            </a:r>
            <a:endParaRPr/>
          </a:p>
          <a:p>
            <a:pPr indent="-342900" lvl="0" marL="342900" rtl="0" algn="l">
              <a:lnSpc>
                <a:spcPct val="90000"/>
              </a:lnSpc>
              <a:spcBef>
                <a:spcPts val="640"/>
              </a:spcBef>
              <a:spcAft>
                <a:spcPts val="0"/>
              </a:spcAft>
              <a:buClr>
                <a:schemeClr val="dk1"/>
              </a:buClr>
              <a:buSzPts val="3200"/>
              <a:buChar char="•"/>
            </a:pPr>
            <a:r>
              <a:rPr lang="en-US"/>
              <a:t>List of Illustrations (optional)</a:t>
            </a:r>
            <a:endParaRPr/>
          </a:p>
          <a:p>
            <a:pPr indent="-342900" lvl="0" marL="342900" rtl="0" algn="l">
              <a:lnSpc>
                <a:spcPct val="90000"/>
              </a:lnSpc>
              <a:spcBef>
                <a:spcPts val="640"/>
              </a:spcBef>
              <a:spcAft>
                <a:spcPts val="0"/>
              </a:spcAft>
              <a:buClr>
                <a:schemeClr val="dk1"/>
              </a:buClr>
              <a:buSzPts val="3200"/>
              <a:buChar char="•"/>
            </a:pPr>
            <a:r>
              <a:rPr lang="en-US"/>
              <a:t>Glossary (optional)</a:t>
            </a:r>
            <a:endParaRPr/>
          </a:p>
          <a:p>
            <a:pPr indent="-342900" lvl="0" marL="342900" rtl="0" algn="l">
              <a:lnSpc>
                <a:spcPct val="90000"/>
              </a:lnSpc>
              <a:spcBef>
                <a:spcPts val="640"/>
              </a:spcBef>
              <a:spcAft>
                <a:spcPts val="0"/>
              </a:spcAft>
              <a:buClr>
                <a:schemeClr val="dk1"/>
              </a:buClr>
              <a:buSzPts val="3200"/>
              <a:buChar char="•"/>
            </a:pPr>
            <a:r>
              <a:rPr lang="en-US"/>
              <a:t>Text with visuals (The report)</a:t>
            </a:r>
            <a:endParaRPr/>
          </a:p>
          <a:p>
            <a:pPr indent="-342900" lvl="0" marL="342900" rtl="0" algn="l">
              <a:lnSpc>
                <a:spcPct val="90000"/>
              </a:lnSpc>
              <a:spcBef>
                <a:spcPts val="640"/>
              </a:spcBef>
              <a:spcAft>
                <a:spcPts val="0"/>
              </a:spcAft>
              <a:buClr>
                <a:schemeClr val="dk1"/>
              </a:buClr>
              <a:buSzPts val="3200"/>
              <a:buChar char="•"/>
            </a:pPr>
            <a:r>
              <a:rPr lang="en-US"/>
              <a:t>References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Transmittal Document</a:t>
            </a:r>
            <a:endParaRPr/>
          </a:p>
        </p:txBody>
      </p:sp>
      <p:sp>
        <p:nvSpPr>
          <p:cNvPr id="115" name="Google Shape;115;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960"/>
              <a:buNone/>
            </a:pPr>
            <a:r>
              <a:rPr lang="en-US" sz="2960"/>
              <a:t>	The transmittal document is prepared according to standard memo format. It accompanies a long report conveying it from whoever wrote it to whoever requested it. The transmittal document says, in effect, “Here’s is the report you wanted”, and very briefly summarizes its content.</a:t>
            </a:r>
            <a:endParaRPr/>
          </a:p>
          <a:p>
            <a:pPr indent="-342900" lvl="0" marL="342900" rtl="0" algn="l">
              <a:spcBef>
                <a:spcPts val="592"/>
              </a:spcBef>
              <a:spcAft>
                <a:spcPts val="0"/>
              </a:spcAft>
              <a:buClr>
                <a:schemeClr val="dk1"/>
              </a:buClr>
              <a:buSzPts val="2960"/>
              <a:buNone/>
            </a:pPr>
            <a:r>
              <a:rPr lang="en-US" sz="2960"/>
              <a:t>	</a:t>
            </a:r>
            <a:r>
              <a:rPr i="1" lang="en-US" sz="2960"/>
              <a:t>Often the transmittal document serves as a “cover sheet”, although sometimes it is positioned immediately after the title page of the report.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Title page</a:t>
            </a:r>
            <a:endParaRPr/>
          </a:p>
        </p:txBody>
      </p:sp>
      <p:sp>
        <p:nvSpPr>
          <p:cNvPr id="121" name="Google Shape;121;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960"/>
              <a:buNone/>
            </a:pPr>
            <a:r>
              <a:rPr lang="en-US" sz="2960"/>
              <a:t>	This page includes the title itself, the name(s) of whoever prepared the report, the name(s) of whoever requested it, the name of the company or organization involved, and the date. </a:t>
            </a:r>
            <a:endParaRPr/>
          </a:p>
          <a:p>
            <a:pPr indent="-342900" lvl="0" marL="342900" rtl="0" algn="l">
              <a:spcBef>
                <a:spcPts val="592"/>
              </a:spcBef>
              <a:spcAft>
                <a:spcPts val="0"/>
              </a:spcAft>
              <a:buClr>
                <a:schemeClr val="dk1"/>
              </a:buClr>
              <a:buSzPts val="2960"/>
              <a:buNone/>
            </a:pPr>
            <a:r>
              <a:rPr lang="en-US" sz="2960"/>
              <a:t>    In an academic context the title page includes the title, the name(s) of the student author(s) and the instructor who assigned the report, the course name (along with the course code and section number), the college, and the date.</a:t>
            </a:r>
            <a:endParaRPr sz="296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Abstract</a:t>
            </a:r>
            <a:endParaRPr/>
          </a:p>
        </p:txBody>
      </p:sp>
      <p:sp>
        <p:nvSpPr>
          <p:cNvPr id="127" name="Google Shape;127;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None/>
            </a:pPr>
            <a:r>
              <a:rPr lang="en-US"/>
              <a:t>	An abstract is sometimes called an executive summary. It is simply a brief synopsis – </a:t>
            </a:r>
            <a:r>
              <a:rPr i="1" lang="en-US" u="sng"/>
              <a:t>a greatly abbreviated version of the report. </a:t>
            </a:r>
            <a:r>
              <a:rPr lang="en-US"/>
              <a:t>An effective abstract captures the essence of the report, including its major findings and recommendations. In the workplace the abstract assists those who may not have the time to read the entire report but need to know what it says. The abstract should be formatted as one long paragraph.</a:t>
            </a:r>
            <a:endParaRPr i="1" u="sng"/>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Table of Contents</a:t>
            </a:r>
            <a:endParaRPr/>
          </a:p>
        </p:txBody>
      </p:sp>
      <p:sp>
        <p:nvSpPr>
          <p:cNvPr id="133" name="Google Shape;133;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960"/>
              <a:buNone/>
            </a:pPr>
            <a:r>
              <a:rPr lang="en-US" sz="2960"/>
              <a:t>	The table of contents for a long report clearly shows each numbered section of the report, along with its title and the page on which it appears. Many also show subdivisions within sections.</a:t>
            </a:r>
            <a:endParaRPr/>
          </a:p>
          <a:p>
            <a:pPr indent="-342900" lvl="0" marL="342900" rtl="0" algn="l">
              <a:lnSpc>
                <a:spcPct val="90000"/>
              </a:lnSpc>
              <a:spcBef>
                <a:spcPts val="592"/>
              </a:spcBef>
              <a:spcAft>
                <a:spcPts val="0"/>
              </a:spcAft>
              <a:buClr>
                <a:schemeClr val="dk1"/>
              </a:buClr>
              <a:buSzPts val="2960"/>
              <a:buNone/>
            </a:pPr>
            <a:r>
              <a:rPr lang="en-US" sz="2960"/>
              <a:t>	</a:t>
            </a:r>
            <a:r>
              <a:rPr i="1" lang="en-US" sz="2960"/>
              <a:t>When fine-tuning a report before submitting it, check to ensure that the section numbers, titles, and the page numbers used in the table of contents are consistent with those in the report itself.</a:t>
            </a:r>
            <a:endParaRPr sz="296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List of Illustrations</a:t>
            </a:r>
            <a:endParaRPr/>
          </a:p>
        </p:txBody>
      </p:sp>
      <p:sp>
        <p:nvSpPr>
          <p:cNvPr id="139" name="Google Shape;139;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None/>
            </a:pPr>
            <a:r>
              <a:rPr lang="en-US"/>
              <a:t>	This lists tables, graphs, charts, and all other visuals appearing in the report-each numbered and titled – and their page numbers.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Glossary</a:t>
            </a:r>
            <a:endParaRPr/>
          </a:p>
        </p:txBody>
      </p:sp>
      <p:sp>
        <p:nvSpPr>
          <p:cNvPr id="145" name="Google Shape;145;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None/>
            </a:pPr>
            <a:r>
              <a:rPr lang="en-US"/>
              <a:t>	A “mini-dictionary” that defines all potentially unfamiliar words, expressions, or symbols in your report.</a:t>
            </a:r>
            <a:endParaRPr/>
          </a:p>
          <a:p>
            <a:pPr indent="-342900" lvl="0" marL="342900" rtl="0" algn="l">
              <a:spcBef>
                <a:spcPts val="640"/>
              </a:spcBef>
              <a:spcAft>
                <a:spcPts val="0"/>
              </a:spcAft>
              <a:buClr>
                <a:schemeClr val="dk1"/>
              </a:buClr>
              <a:buSzPts val="3200"/>
              <a:buNone/>
            </a:pPr>
            <a:r>
              <a:rPr lang="en-US"/>
              <a:t>	</a:t>
            </a:r>
            <a:r>
              <a:rPr i="1" lang="en-US"/>
              <a:t>Not all reports need a glossary. It depends on the topic and the intended audience.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sp>
        <p:nvSpPr>
          <p:cNvPr id="150" name="Google Shape;150;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Text with Visuals</a:t>
            </a:r>
            <a:endParaRPr/>
          </a:p>
        </p:txBody>
      </p:sp>
      <p:sp>
        <p:nvSpPr>
          <p:cNvPr id="151" name="Google Shape;151;p2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720"/>
              <a:buNone/>
            </a:pPr>
            <a:r>
              <a:t/>
            </a:r>
            <a:endParaRPr sz="2720"/>
          </a:p>
          <a:p>
            <a:pPr indent="-342900" lvl="0" marL="342900" rtl="0" algn="l">
              <a:lnSpc>
                <a:spcPct val="90000"/>
              </a:lnSpc>
              <a:spcBef>
                <a:spcPts val="544"/>
              </a:spcBef>
              <a:spcAft>
                <a:spcPts val="0"/>
              </a:spcAft>
              <a:buClr>
                <a:schemeClr val="dk1"/>
              </a:buClr>
              <a:buSzPts val="2720"/>
              <a:buNone/>
            </a:pPr>
            <a:r>
              <a:rPr lang="en-US" sz="2720"/>
              <a:t>	Every long report includes an </a:t>
            </a:r>
            <a:r>
              <a:rPr i="1" lang="en-US" sz="2720" u="sng"/>
              <a:t>introduction</a:t>
            </a:r>
            <a:r>
              <a:rPr lang="en-US" sz="2720"/>
              <a:t>, </a:t>
            </a:r>
            <a:r>
              <a:rPr i="1" lang="en-US" sz="2720" u="sng"/>
              <a:t>findings</a:t>
            </a:r>
            <a:r>
              <a:rPr lang="en-US" sz="2720"/>
              <a:t>, and a </a:t>
            </a:r>
            <a:r>
              <a:rPr i="1" lang="en-US" sz="2720" u="sng"/>
              <a:t>conclusion</a:t>
            </a:r>
            <a:r>
              <a:rPr lang="en-US" sz="2720"/>
              <a:t>  (with </a:t>
            </a:r>
            <a:r>
              <a:rPr i="1" lang="en-US" sz="2720"/>
              <a:t>recommendations, </a:t>
            </a:r>
            <a:r>
              <a:rPr lang="en-US" sz="2720"/>
              <a:t>if any).</a:t>
            </a:r>
            <a:endParaRPr/>
          </a:p>
          <a:p>
            <a:pPr indent="-342900" lvl="0" marL="342900" rtl="0" algn="l">
              <a:lnSpc>
                <a:spcPct val="90000"/>
              </a:lnSpc>
              <a:spcBef>
                <a:spcPts val="544"/>
              </a:spcBef>
              <a:spcAft>
                <a:spcPts val="0"/>
              </a:spcAft>
              <a:buClr>
                <a:schemeClr val="dk1"/>
              </a:buClr>
              <a:buSzPts val="2720"/>
              <a:buNone/>
            </a:pPr>
            <a:r>
              <a:rPr lang="en-US" sz="2720"/>
              <a:t>	The introduction provides an overview of the report, identifying its purpose and scope, and explaining the procedures used and the context in which it was written. The findings part states what you have investigated and found. The conclusion summarizes the main points in the report and lists recommendations, if any.</a:t>
            </a:r>
            <a:endParaRPr/>
          </a:p>
          <a:p>
            <a:pPr indent="-342900" lvl="0" marL="342900" rtl="0" algn="l">
              <a:lnSpc>
                <a:spcPct val="90000"/>
              </a:lnSpc>
              <a:spcBef>
                <a:spcPts val="544"/>
              </a:spcBef>
              <a:spcAft>
                <a:spcPts val="0"/>
              </a:spcAft>
              <a:buClr>
                <a:schemeClr val="dk1"/>
              </a:buClr>
              <a:buSzPts val="2720"/>
              <a:buNone/>
            </a:pPr>
            <a:r>
              <a:rPr lang="en-US" sz="2720"/>
              <a:t>	Integrate visuals into the text.</a:t>
            </a:r>
            <a:endParaRPr sz="272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References</a:t>
            </a:r>
            <a:endParaRPr/>
          </a:p>
        </p:txBody>
      </p:sp>
      <p:sp>
        <p:nvSpPr>
          <p:cNvPr id="157" name="Google Shape;157;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960"/>
              <a:buNone/>
            </a:pPr>
            <a:r>
              <a:rPr lang="en-US" sz="2960"/>
              <a:t>	This is a list of sources of information used in the report.</a:t>
            </a:r>
            <a:endParaRPr/>
          </a:p>
          <a:p>
            <a:pPr indent="-342900" lvl="0" marL="342900" rtl="0" algn="l">
              <a:spcBef>
                <a:spcPts val="592"/>
              </a:spcBef>
              <a:spcAft>
                <a:spcPts val="0"/>
              </a:spcAft>
              <a:buClr>
                <a:schemeClr val="dk1"/>
              </a:buClr>
              <a:buSzPts val="2960"/>
              <a:buNone/>
            </a:pPr>
            <a:r>
              <a:rPr lang="en-US" sz="2960"/>
              <a:t>	</a:t>
            </a:r>
            <a:r>
              <a:rPr i="1" lang="en-US" sz="2960"/>
              <a:t>Documentation</a:t>
            </a:r>
            <a:r>
              <a:rPr lang="en-US" sz="2960"/>
              <a:t> is the technical term used for the procedure whereby writers identify the sources of their information.</a:t>
            </a:r>
            <a:endParaRPr/>
          </a:p>
          <a:p>
            <a:pPr indent="-342900" lvl="0" marL="342900" rtl="0" algn="l">
              <a:spcBef>
                <a:spcPts val="592"/>
              </a:spcBef>
              <a:spcAft>
                <a:spcPts val="0"/>
              </a:spcAft>
              <a:buClr>
                <a:schemeClr val="dk1"/>
              </a:buClr>
              <a:buSzPts val="2960"/>
              <a:buNone/>
            </a:pPr>
            <a:r>
              <a:rPr lang="en-US" sz="2960"/>
              <a:t>	Documentation is necessary to avoid </a:t>
            </a:r>
            <a:r>
              <a:rPr i="1" lang="en-US" sz="2960"/>
              <a:t>plagiarism </a:t>
            </a:r>
            <a:r>
              <a:rPr lang="en-US" sz="2960"/>
              <a:t>( the use of someone else’s work without proper acknowledgment) or</a:t>
            </a:r>
            <a:endParaRPr/>
          </a:p>
          <a:p>
            <a:pPr indent="-342900" lvl="0" marL="342900" rtl="0" algn="l">
              <a:spcBef>
                <a:spcPts val="592"/>
              </a:spcBef>
              <a:spcAft>
                <a:spcPts val="0"/>
              </a:spcAft>
              <a:buClr>
                <a:schemeClr val="dk1"/>
              </a:buClr>
              <a:buSzPts val="2960"/>
              <a:buNone/>
            </a:pPr>
            <a:r>
              <a:rPr lang="en-US" sz="2960"/>
              <a:t>	“passing off another person’s ideas as your own”</a:t>
            </a:r>
            <a:endParaRPr sz="296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 name="Shape 161"/>
        <p:cNvGrpSpPr/>
        <p:nvPr/>
      </p:nvGrpSpPr>
      <p:grpSpPr>
        <a:xfrm>
          <a:off x="0" y="0"/>
          <a:ext cx="0" cy="0"/>
          <a:chOff x="0" y="0"/>
          <a:chExt cx="0" cy="0"/>
        </a:xfrm>
      </p:grpSpPr>
      <p:sp>
        <p:nvSpPr>
          <p:cNvPr id="162" name="Google Shape;162;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PARTS OF A LONG REPORT</a:t>
            </a:r>
            <a:endParaRPr/>
          </a:p>
        </p:txBody>
      </p:sp>
      <p:pic>
        <p:nvPicPr>
          <p:cNvPr descr="PARTS OF A REPORT&#10;Part&#10;&#10;Description&#10;&#10;Title Page&#10;&#10;Title, Author’s name, Date of submission&#10;&#10;Table of Contents&#10;&#10;List of sect..." id="163" name="Google Shape;163;p26"/>
          <p:cNvPicPr preferRelativeResize="0"/>
          <p:nvPr>
            <p:ph idx="1" type="body"/>
          </p:nvPr>
        </p:nvPicPr>
        <p:blipFill rotWithShape="1">
          <a:blip r:embed="rId3">
            <a:alphaModFix/>
          </a:blip>
          <a:srcRect b="0" l="0" r="0" t="0"/>
          <a:stretch/>
        </p:blipFill>
        <p:spPr>
          <a:xfrm>
            <a:off x="1557841" y="1600200"/>
            <a:ext cx="6028318" cy="452596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Evaluating a Long Report</a:t>
            </a:r>
            <a:endParaRPr/>
          </a:p>
        </p:txBody>
      </p:sp>
      <p:sp>
        <p:nvSpPr>
          <p:cNvPr id="169" name="Google Shape;169;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3200"/>
              <a:buNone/>
            </a:pPr>
            <a:r>
              <a:rPr lang="en-US"/>
              <a:t>An effective long report</a:t>
            </a:r>
            <a:endParaRPr/>
          </a:p>
          <a:p>
            <a:pPr indent="-514350" lvl="0" marL="514350" rtl="0" algn="l">
              <a:lnSpc>
                <a:spcPct val="90000"/>
              </a:lnSpc>
              <a:spcBef>
                <a:spcPts val="640"/>
              </a:spcBef>
              <a:spcAft>
                <a:spcPts val="0"/>
              </a:spcAft>
              <a:buClr>
                <a:schemeClr val="dk1"/>
              </a:buClr>
              <a:buSzPts val="3200"/>
              <a:buFont typeface="Calibri"/>
              <a:buChar char="-"/>
            </a:pPr>
            <a:r>
              <a:rPr lang="en-US"/>
              <a:t>is accompanied by a transmittal document</a:t>
            </a:r>
            <a:endParaRPr/>
          </a:p>
          <a:p>
            <a:pPr indent="-514350" lvl="0" marL="514350" rtl="0" algn="l">
              <a:lnSpc>
                <a:spcPct val="90000"/>
              </a:lnSpc>
              <a:spcBef>
                <a:spcPts val="640"/>
              </a:spcBef>
              <a:spcAft>
                <a:spcPts val="0"/>
              </a:spcAft>
              <a:buClr>
                <a:schemeClr val="dk1"/>
              </a:buClr>
              <a:buSzPts val="3200"/>
              <a:buFont typeface="Calibri"/>
              <a:buChar char="-"/>
            </a:pPr>
            <a:r>
              <a:rPr lang="en-US"/>
              <a:t>includes certain components</a:t>
            </a:r>
            <a:endParaRPr/>
          </a:p>
          <a:p>
            <a:pPr indent="-514350" lvl="0" marL="514350" rtl="0" algn="l">
              <a:lnSpc>
                <a:spcPct val="90000"/>
              </a:lnSpc>
              <a:spcBef>
                <a:spcPts val="640"/>
              </a:spcBef>
              <a:spcAft>
                <a:spcPts val="0"/>
              </a:spcAft>
              <a:buClr>
                <a:schemeClr val="dk1"/>
              </a:buClr>
              <a:buSzPts val="3200"/>
              <a:buNone/>
            </a:pPr>
            <a:r>
              <a:rPr lang="en-US"/>
              <a:t>      Title page</a:t>
            </a:r>
            <a:endParaRPr/>
          </a:p>
          <a:p>
            <a:pPr indent="-514350" lvl="0" marL="514350" rtl="0" algn="l">
              <a:lnSpc>
                <a:spcPct val="90000"/>
              </a:lnSpc>
              <a:spcBef>
                <a:spcPts val="640"/>
              </a:spcBef>
              <a:spcAft>
                <a:spcPts val="0"/>
              </a:spcAft>
              <a:buClr>
                <a:schemeClr val="dk1"/>
              </a:buClr>
              <a:buSzPts val="3200"/>
              <a:buNone/>
            </a:pPr>
            <a:r>
              <a:rPr lang="en-US"/>
              <a:t>       Abstract</a:t>
            </a:r>
            <a:endParaRPr/>
          </a:p>
          <a:p>
            <a:pPr indent="-514350" lvl="0" marL="514350" rtl="0" algn="l">
              <a:lnSpc>
                <a:spcPct val="90000"/>
              </a:lnSpc>
              <a:spcBef>
                <a:spcPts val="640"/>
              </a:spcBef>
              <a:spcAft>
                <a:spcPts val="0"/>
              </a:spcAft>
              <a:buClr>
                <a:schemeClr val="dk1"/>
              </a:buClr>
              <a:buSzPts val="3200"/>
              <a:buNone/>
            </a:pPr>
            <a:r>
              <a:rPr lang="en-US"/>
              <a:t>       Table of Contents</a:t>
            </a:r>
            <a:endParaRPr/>
          </a:p>
          <a:p>
            <a:pPr indent="-514350" lvl="0" marL="514350" rtl="0" algn="l">
              <a:lnSpc>
                <a:spcPct val="90000"/>
              </a:lnSpc>
              <a:spcBef>
                <a:spcPts val="640"/>
              </a:spcBef>
              <a:spcAft>
                <a:spcPts val="0"/>
              </a:spcAft>
              <a:buClr>
                <a:schemeClr val="dk1"/>
              </a:buClr>
              <a:buSzPts val="3200"/>
              <a:buNone/>
            </a:pPr>
            <a:r>
              <a:rPr lang="en-US"/>
              <a:t>       List of illustrations</a:t>
            </a:r>
            <a:endParaRPr/>
          </a:p>
          <a:p>
            <a:pPr indent="-514350" lvl="0" marL="514350" rtl="0" algn="l">
              <a:lnSpc>
                <a:spcPct val="90000"/>
              </a:lnSpc>
              <a:spcBef>
                <a:spcPts val="640"/>
              </a:spcBef>
              <a:spcAft>
                <a:spcPts val="0"/>
              </a:spcAft>
              <a:buClr>
                <a:schemeClr val="dk1"/>
              </a:buClr>
              <a:buSzPts val="3200"/>
              <a:buNone/>
            </a:pPr>
            <a:r>
              <a:rPr lang="en-US"/>
              <a:t>       Glossary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sp>
        <p:nvSpPr>
          <p:cNvPr id="174" name="Google Shape;174;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Evaluating a Long Report</a:t>
            </a:r>
            <a:endParaRPr/>
          </a:p>
        </p:txBody>
      </p:sp>
      <p:sp>
        <p:nvSpPr>
          <p:cNvPr id="175" name="Google Shape;175;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480"/>
              <a:buNone/>
            </a:pPr>
            <a:r>
              <a:rPr lang="en-US" sz="2480"/>
              <a:t>-   is organized into sections numbered and titled in conformity with the table of contents, covering the subject fully in an orderly way.</a:t>
            </a:r>
            <a:endParaRPr/>
          </a:p>
          <a:p>
            <a:pPr indent="-342900" lvl="0" marL="342900" rtl="0" algn="l">
              <a:lnSpc>
                <a:spcPct val="80000"/>
              </a:lnSpc>
              <a:spcBef>
                <a:spcPts val="496"/>
              </a:spcBef>
              <a:spcAft>
                <a:spcPts val="0"/>
              </a:spcAft>
              <a:buClr>
                <a:schemeClr val="dk1"/>
              </a:buClr>
              <a:buSzPts val="2480"/>
              <a:buNone/>
            </a:pPr>
            <a:r>
              <a:rPr lang="en-US" sz="2480"/>
              <a:t>-    is clear, accurate, and sufficiently detailed to satisfy the needs of the intended audience.</a:t>
            </a:r>
            <a:endParaRPr/>
          </a:p>
          <a:p>
            <a:pPr indent="-342900" lvl="0" marL="342900" rtl="0" algn="l">
              <a:lnSpc>
                <a:spcPct val="80000"/>
              </a:lnSpc>
              <a:spcBef>
                <a:spcPts val="496"/>
              </a:spcBef>
              <a:spcAft>
                <a:spcPts val="0"/>
              </a:spcAft>
              <a:buClr>
                <a:schemeClr val="dk1"/>
              </a:buClr>
              <a:buSzPts val="2480"/>
              <a:buFont typeface="Calibri"/>
              <a:buChar char="-"/>
            </a:pPr>
            <a:r>
              <a:rPr lang="en-US" sz="2480"/>
              <a:t>uses plain, simple language.</a:t>
            </a:r>
            <a:endParaRPr/>
          </a:p>
          <a:p>
            <a:pPr indent="-342900" lvl="0" marL="342900" rtl="0" algn="l">
              <a:lnSpc>
                <a:spcPct val="80000"/>
              </a:lnSpc>
              <a:spcBef>
                <a:spcPts val="496"/>
              </a:spcBef>
              <a:spcAft>
                <a:spcPts val="0"/>
              </a:spcAft>
              <a:buClr>
                <a:schemeClr val="dk1"/>
              </a:buClr>
              <a:buSzPts val="2480"/>
              <a:buFont typeface="Calibri"/>
              <a:buChar char="-"/>
            </a:pPr>
            <a:r>
              <a:rPr lang="en-US" sz="2480"/>
              <a:t>maintains an appropriate tone, neither too formal nor too conversational.</a:t>
            </a:r>
            <a:endParaRPr/>
          </a:p>
          <a:p>
            <a:pPr indent="-342900" lvl="0" marL="342900" rtl="0" algn="l">
              <a:lnSpc>
                <a:spcPct val="80000"/>
              </a:lnSpc>
              <a:spcBef>
                <a:spcPts val="496"/>
              </a:spcBef>
              <a:spcAft>
                <a:spcPts val="0"/>
              </a:spcAft>
              <a:buClr>
                <a:schemeClr val="dk1"/>
              </a:buClr>
              <a:buSzPts val="2480"/>
              <a:buFont typeface="Calibri"/>
              <a:buChar char="-"/>
            </a:pPr>
            <a:r>
              <a:rPr lang="en-US" sz="2480"/>
              <a:t>employs effective visuals</a:t>
            </a:r>
            <a:endParaRPr/>
          </a:p>
          <a:p>
            <a:pPr indent="-342900" lvl="0" marL="342900" rtl="0" algn="l">
              <a:lnSpc>
                <a:spcPct val="80000"/>
              </a:lnSpc>
              <a:spcBef>
                <a:spcPts val="496"/>
              </a:spcBef>
              <a:spcAft>
                <a:spcPts val="0"/>
              </a:spcAft>
              <a:buClr>
                <a:schemeClr val="dk1"/>
              </a:buClr>
              <a:buSzPts val="2480"/>
              <a:buFont typeface="Calibri"/>
              <a:buChar char="-"/>
            </a:pPr>
            <a:r>
              <a:rPr lang="en-US" sz="2480"/>
              <a:t>includes full documentation</a:t>
            </a:r>
            <a:endParaRPr/>
          </a:p>
          <a:p>
            <a:pPr indent="-342900" lvl="0" marL="342900" rtl="0" algn="l">
              <a:lnSpc>
                <a:spcPct val="80000"/>
              </a:lnSpc>
              <a:spcBef>
                <a:spcPts val="496"/>
              </a:spcBef>
              <a:spcAft>
                <a:spcPts val="0"/>
              </a:spcAft>
              <a:buClr>
                <a:schemeClr val="dk1"/>
              </a:buClr>
              <a:buSzPts val="2480"/>
              <a:buFont typeface="Calibri"/>
              <a:buChar char="-"/>
            </a:pPr>
            <a:r>
              <a:rPr lang="en-US" sz="2480"/>
              <a:t>contains no typos or mechanical errors in spelling, capitalization, punctuation, or grammar.</a:t>
            </a:r>
            <a:endParaRPr sz="248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BODY OF A LONG REPORT</a:t>
            </a:r>
            <a:endParaRPr/>
          </a:p>
        </p:txBody>
      </p:sp>
      <p:pic>
        <p:nvPicPr>
          <p:cNvPr descr="BODY OF REPORT&#10;&#10;&#10;Introduction&#10;&#10;&#10;&#10;Findings&#10;&#10;&#10;&#10;Conclusions&#10;&#10;&#10;&#10;Recommendations&#10;&#10; " id="181" name="Google Shape;181;p29"/>
          <p:cNvPicPr preferRelativeResize="0"/>
          <p:nvPr>
            <p:ph idx="1" type="body"/>
          </p:nvPr>
        </p:nvPicPr>
        <p:blipFill rotWithShape="1">
          <a:blip r:embed="rId3">
            <a:alphaModFix/>
          </a:blip>
          <a:srcRect b="0" l="0" r="0" t="0"/>
          <a:stretch/>
        </p:blipFill>
        <p:spPr>
          <a:xfrm>
            <a:off x="1557841" y="1600200"/>
            <a:ext cx="6028318" cy="452596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 name="Shape 185"/>
        <p:cNvGrpSpPr/>
        <p:nvPr/>
      </p:nvGrpSpPr>
      <p:grpSpPr>
        <a:xfrm>
          <a:off x="0" y="0"/>
          <a:ext cx="0" cy="0"/>
          <a:chOff x="0" y="0"/>
          <a:chExt cx="0" cy="0"/>
        </a:xfrm>
      </p:grpSpPr>
      <p:sp>
        <p:nvSpPr>
          <p:cNvPr id="186" name="Google Shape;186;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959"/>
              <a:buFont typeface="Calibri"/>
              <a:buNone/>
            </a:pPr>
            <a:r>
              <a:rPr lang="en-US" sz="3959"/>
              <a:t>A sample introduction to a long report</a:t>
            </a:r>
            <a:endParaRPr sz="3959"/>
          </a:p>
        </p:txBody>
      </p:sp>
      <p:pic>
        <p:nvPicPr>
          <p:cNvPr descr="A Report on the Rise in Computer Gaming Addiction Among Teenagers&#10;1. Introduction&#10;1.1 Purpose&#10;The purpose of this report i..." id="187" name="Google Shape;187;p30"/>
          <p:cNvPicPr preferRelativeResize="0"/>
          <p:nvPr>
            <p:ph idx="1" type="body"/>
          </p:nvPr>
        </p:nvPicPr>
        <p:blipFill rotWithShape="1">
          <a:blip r:embed="rId3">
            <a:alphaModFix/>
          </a:blip>
          <a:srcRect b="0" l="0" r="0" t="0"/>
          <a:stretch/>
        </p:blipFill>
        <p:spPr>
          <a:xfrm>
            <a:off x="914400" y="1066800"/>
            <a:ext cx="7052760" cy="5562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Guidelines for Writing the Abstract</a:t>
            </a:r>
            <a:endParaRPr/>
          </a:p>
        </p:txBody>
      </p:sp>
      <p:sp>
        <p:nvSpPr>
          <p:cNvPr id="193" name="Google Shape;193;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720"/>
              <a:buChar char="•"/>
            </a:pPr>
            <a:r>
              <a:rPr lang="en-US" sz="2720"/>
              <a:t>Write the abstract last, after writing the entire report.</a:t>
            </a:r>
            <a:endParaRPr/>
          </a:p>
          <a:p>
            <a:pPr indent="-342900" lvl="0" marL="342900" rtl="0" algn="l">
              <a:lnSpc>
                <a:spcPct val="90000"/>
              </a:lnSpc>
              <a:spcBef>
                <a:spcPts val="544"/>
              </a:spcBef>
              <a:spcAft>
                <a:spcPts val="0"/>
              </a:spcAft>
              <a:buClr>
                <a:schemeClr val="dk1"/>
              </a:buClr>
              <a:buSzPts val="2720"/>
              <a:buChar char="•"/>
            </a:pPr>
            <a:r>
              <a:rPr lang="en-US" sz="2720"/>
              <a:t>Center the word </a:t>
            </a:r>
            <a:r>
              <a:rPr b="1" lang="en-US" sz="2720" u="sng"/>
              <a:t>ABSTRACT</a:t>
            </a:r>
            <a:r>
              <a:rPr lang="en-US" sz="2720"/>
              <a:t> at the top of the page and underline it.</a:t>
            </a:r>
            <a:endParaRPr/>
          </a:p>
          <a:p>
            <a:pPr indent="-342900" lvl="0" marL="342900" rtl="0" algn="l">
              <a:lnSpc>
                <a:spcPct val="90000"/>
              </a:lnSpc>
              <a:spcBef>
                <a:spcPts val="544"/>
              </a:spcBef>
              <a:spcAft>
                <a:spcPts val="0"/>
              </a:spcAft>
              <a:buClr>
                <a:schemeClr val="dk1"/>
              </a:buClr>
              <a:buSzPts val="2720"/>
              <a:buChar char="•"/>
            </a:pPr>
            <a:r>
              <a:rPr lang="en-US" sz="2720"/>
              <a:t>Content/Organization – Make sure these five main points are covered in the abstract</a:t>
            </a:r>
            <a:endParaRPr/>
          </a:p>
          <a:p>
            <a:pPr indent="-342900" lvl="0" marL="342900" rtl="0" algn="l">
              <a:lnSpc>
                <a:spcPct val="90000"/>
              </a:lnSpc>
              <a:spcBef>
                <a:spcPts val="544"/>
              </a:spcBef>
              <a:spcAft>
                <a:spcPts val="0"/>
              </a:spcAft>
              <a:buClr>
                <a:schemeClr val="dk1"/>
              </a:buClr>
              <a:buSzPts val="2720"/>
              <a:buNone/>
            </a:pPr>
            <a:r>
              <a:rPr lang="en-US" sz="2720"/>
              <a:t>    - principal objectives and the scope of the work done</a:t>
            </a:r>
            <a:endParaRPr/>
          </a:p>
          <a:p>
            <a:pPr indent="-342900" lvl="0" marL="342900" rtl="0" algn="l">
              <a:lnSpc>
                <a:spcPct val="90000"/>
              </a:lnSpc>
              <a:spcBef>
                <a:spcPts val="544"/>
              </a:spcBef>
              <a:spcAft>
                <a:spcPts val="0"/>
              </a:spcAft>
              <a:buClr>
                <a:schemeClr val="dk1"/>
              </a:buClr>
              <a:buSzPts val="2720"/>
              <a:buNone/>
            </a:pPr>
            <a:r>
              <a:rPr lang="en-US" sz="2720"/>
              <a:t>    - the methodology employed</a:t>
            </a:r>
            <a:endParaRPr/>
          </a:p>
          <a:p>
            <a:pPr indent="-342900" lvl="0" marL="342900" rtl="0" algn="l">
              <a:lnSpc>
                <a:spcPct val="90000"/>
              </a:lnSpc>
              <a:spcBef>
                <a:spcPts val="544"/>
              </a:spcBef>
              <a:spcAft>
                <a:spcPts val="0"/>
              </a:spcAft>
              <a:buClr>
                <a:schemeClr val="dk1"/>
              </a:buClr>
              <a:buSzPts val="2720"/>
              <a:buNone/>
            </a:pPr>
            <a:r>
              <a:rPr lang="en-US" sz="2720"/>
              <a:t>    - the results</a:t>
            </a:r>
            <a:endParaRPr/>
          </a:p>
          <a:p>
            <a:pPr indent="-342900" lvl="0" marL="342900" rtl="0" algn="l">
              <a:lnSpc>
                <a:spcPct val="90000"/>
              </a:lnSpc>
              <a:spcBef>
                <a:spcPts val="544"/>
              </a:spcBef>
              <a:spcAft>
                <a:spcPts val="0"/>
              </a:spcAft>
              <a:buClr>
                <a:schemeClr val="dk1"/>
              </a:buClr>
              <a:buSzPts val="2720"/>
              <a:buNone/>
            </a:pPr>
            <a:r>
              <a:rPr lang="en-US" sz="2720"/>
              <a:t>    - the conclusions</a:t>
            </a:r>
            <a:endParaRPr/>
          </a:p>
          <a:p>
            <a:pPr indent="-342900" lvl="0" marL="342900" rtl="0" algn="l">
              <a:lnSpc>
                <a:spcPct val="90000"/>
              </a:lnSpc>
              <a:spcBef>
                <a:spcPts val="544"/>
              </a:spcBef>
              <a:spcAft>
                <a:spcPts val="0"/>
              </a:spcAft>
              <a:buClr>
                <a:schemeClr val="dk1"/>
              </a:buClr>
              <a:buSzPts val="2720"/>
              <a:buNone/>
            </a:pPr>
            <a:r>
              <a:rPr lang="en-US" sz="2720"/>
              <a:t>    - the recommendations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Guidelines for Writing the Abstract</a:t>
            </a:r>
            <a:endParaRPr/>
          </a:p>
        </p:txBody>
      </p:sp>
      <p:sp>
        <p:nvSpPr>
          <p:cNvPr id="199" name="Google Shape;199;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480"/>
              <a:buChar char="•"/>
            </a:pPr>
            <a:r>
              <a:rPr lang="en-US" sz="2480"/>
              <a:t>Do not exceed 250 words</a:t>
            </a:r>
            <a:endParaRPr/>
          </a:p>
          <a:p>
            <a:pPr indent="-342900" lvl="0" marL="342900" rtl="0" algn="l">
              <a:lnSpc>
                <a:spcPct val="80000"/>
              </a:lnSpc>
              <a:spcBef>
                <a:spcPts val="496"/>
              </a:spcBef>
              <a:spcAft>
                <a:spcPts val="0"/>
              </a:spcAft>
              <a:buClr>
                <a:schemeClr val="dk1"/>
              </a:buClr>
              <a:buSzPts val="2480"/>
              <a:buChar char="•"/>
            </a:pPr>
            <a:r>
              <a:rPr lang="en-US" sz="2480"/>
              <a:t>Do not cite references to the literature, that is, references to sections, figures, tables, bibliographic information, etc. in the abstract.</a:t>
            </a:r>
            <a:endParaRPr/>
          </a:p>
          <a:p>
            <a:pPr indent="-342900" lvl="0" marL="342900" rtl="0" algn="l">
              <a:lnSpc>
                <a:spcPct val="80000"/>
              </a:lnSpc>
              <a:spcBef>
                <a:spcPts val="496"/>
              </a:spcBef>
              <a:spcAft>
                <a:spcPts val="0"/>
              </a:spcAft>
              <a:buClr>
                <a:schemeClr val="dk1"/>
              </a:buClr>
              <a:buSzPts val="2480"/>
              <a:buChar char="•"/>
            </a:pPr>
            <a:r>
              <a:rPr lang="en-US" sz="2480"/>
              <a:t>Do not include historical information.</a:t>
            </a:r>
            <a:endParaRPr/>
          </a:p>
          <a:p>
            <a:pPr indent="-342900" lvl="0" marL="342900" rtl="0" algn="l">
              <a:lnSpc>
                <a:spcPct val="80000"/>
              </a:lnSpc>
              <a:spcBef>
                <a:spcPts val="496"/>
              </a:spcBef>
              <a:spcAft>
                <a:spcPts val="0"/>
              </a:spcAft>
              <a:buClr>
                <a:schemeClr val="dk1"/>
              </a:buClr>
              <a:buSzPts val="2480"/>
              <a:buChar char="•"/>
            </a:pPr>
            <a:r>
              <a:rPr lang="en-US" sz="2480"/>
              <a:t>The abstract may contain standard abbreviations and numerals.</a:t>
            </a:r>
            <a:endParaRPr/>
          </a:p>
          <a:p>
            <a:pPr indent="-342900" lvl="0" marL="342900" rtl="0" algn="l">
              <a:lnSpc>
                <a:spcPct val="80000"/>
              </a:lnSpc>
              <a:spcBef>
                <a:spcPts val="496"/>
              </a:spcBef>
              <a:spcAft>
                <a:spcPts val="0"/>
              </a:spcAft>
              <a:buClr>
                <a:schemeClr val="dk1"/>
              </a:buClr>
              <a:buSzPts val="2480"/>
              <a:buChar char="•"/>
            </a:pPr>
            <a:r>
              <a:rPr lang="en-US" sz="2480"/>
              <a:t>The abstract is self-contained, that is, it is a complete report in miniature. The program committees of many engineering conferences will often use abstracts as the sole basis for accepting papers to be presented.</a:t>
            </a:r>
            <a:endParaRPr/>
          </a:p>
          <a:p>
            <a:pPr indent="-342900" lvl="0" marL="342900" rtl="0" algn="l">
              <a:lnSpc>
                <a:spcPct val="80000"/>
              </a:lnSpc>
              <a:spcBef>
                <a:spcPts val="496"/>
              </a:spcBef>
              <a:spcAft>
                <a:spcPts val="0"/>
              </a:spcAft>
              <a:buClr>
                <a:schemeClr val="dk1"/>
              </a:buClr>
              <a:buSzPts val="2480"/>
              <a:buChar char="•"/>
            </a:pPr>
            <a:r>
              <a:rPr lang="en-US" sz="2480"/>
              <a:t>The abstract should never give any information or conclusion that is not stated in the report.</a:t>
            </a:r>
            <a:endParaRPr sz="248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Abstract Writing Means</a:t>
            </a:r>
            <a:endParaRPr/>
          </a:p>
        </p:txBody>
      </p:sp>
      <p:sp>
        <p:nvSpPr>
          <p:cNvPr id="205" name="Google Shape;205;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What did you do? Where? When?</a:t>
            </a:r>
            <a:endParaRPr/>
          </a:p>
          <a:p>
            <a:pPr indent="-342900" lvl="0" marL="342900" rtl="0" algn="l">
              <a:spcBef>
                <a:spcPts val="640"/>
              </a:spcBef>
              <a:spcAft>
                <a:spcPts val="0"/>
              </a:spcAft>
              <a:buClr>
                <a:schemeClr val="dk1"/>
              </a:buClr>
              <a:buSzPts val="3200"/>
              <a:buChar char="•"/>
            </a:pPr>
            <a:r>
              <a:rPr lang="en-US"/>
              <a:t> Why did you do?</a:t>
            </a:r>
            <a:endParaRPr/>
          </a:p>
          <a:p>
            <a:pPr indent="-342900" lvl="0" marL="342900" rtl="0" algn="l">
              <a:spcBef>
                <a:spcPts val="640"/>
              </a:spcBef>
              <a:spcAft>
                <a:spcPts val="0"/>
              </a:spcAft>
              <a:buClr>
                <a:schemeClr val="dk1"/>
              </a:buClr>
              <a:buSzPts val="3200"/>
              <a:buChar char="•"/>
            </a:pPr>
            <a:r>
              <a:rPr lang="en-US"/>
              <a:t>How did you do?</a:t>
            </a:r>
            <a:endParaRPr/>
          </a:p>
          <a:p>
            <a:pPr indent="-342900" lvl="0" marL="342900" rtl="0" algn="l">
              <a:spcBef>
                <a:spcPts val="640"/>
              </a:spcBef>
              <a:spcAft>
                <a:spcPts val="0"/>
              </a:spcAft>
              <a:buClr>
                <a:schemeClr val="dk1"/>
              </a:buClr>
              <a:buSzPts val="3200"/>
              <a:buChar char="•"/>
            </a:pPr>
            <a:r>
              <a:rPr lang="en-US"/>
              <a:t>What did you find?</a:t>
            </a:r>
            <a:endParaRPr/>
          </a:p>
          <a:p>
            <a:pPr indent="-342900" lvl="0" marL="342900" rtl="0" algn="l">
              <a:spcBef>
                <a:spcPts val="640"/>
              </a:spcBef>
              <a:spcAft>
                <a:spcPts val="0"/>
              </a:spcAft>
              <a:buClr>
                <a:schemeClr val="dk1"/>
              </a:buClr>
              <a:buSzPts val="3200"/>
              <a:buChar char="•"/>
            </a:pPr>
            <a:r>
              <a:rPr lang="en-US"/>
              <a:t>What did you conclude? Recommendations?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None/>
            </a:pPr>
            <a:r>
              <a:rPr lang="en-US"/>
              <a:t>      GOOD LUCK WITH YOUR PROJECT WORK !</a:t>
            </a:r>
            <a:endParaRPr/>
          </a:p>
          <a:p>
            <a:pPr indent="-342900" lvl="0" marL="342900" rtl="0" algn="l">
              <a:spcBef>
                <a:spcPts val="360"/>
              </a:spcBef>
              <a:spcAft>
                <a:spcPts val="0"/>
              </a:spcAft>
              <a:buClr>
                <a:schemeClr val="dk1"/>
              </a:buClr>
              <a:buSzPts val="1800"/>
              <a:buNone/>
            </a:pPr>
            <a:r>
              <a:t/>
            </a:r>
            <a:endParaRPr sz="1800"/>
          </a:p>
          <a:p>
            <a:pPr indent="-342900" lvl="0" marL="342900" rtl="0" algn="l">
              <a:spcBef>
                <a:spcPts val="400"/>
              </a:spcBef>
              <a:spcAft>
                <a:spcPts val="0"/>
              </a:spcAft>
              <a:buClr>
                <a:schemeClr val="dk1"/>
              </a:buClr>
              <a:buSzPts val="2000"/>
              <a:buNone/>
            </a:pPr>
            <a:r>
              <a:t/>
            </a:r>
            <a:endParaRPr sz="2000"/>
          </a:p>
          <a:p>
            <a:pPr indent="-342900" lvl="0" marL="342900" rtl="0" algn="l">
              <a:spcBef>
                <a:spcPts val="360"/>
              </a:spcBef>
              <a:spcAft>
                <a:spcPts val="0"/>
              </a:spcAft>
              <a:buClr>
                <a:schemeClr val="dk1"/>
              </a:buClr>
              <a:buSzPts val="1800"/>
              <a:buNone/>
            </a:pPr>
            <a:r>
              <a:t/>
            </a:r>
            <a:endParaRPr sz="1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Schedule</a:t>
            </a:r>
            <a:endParaRPr/>
          </a:p>
        </p:txBody>
      </p:sp>
      <p:sp>
        <p:nvSpPr>
          <p:cNvPr id="211" name="Google Shape;211;p3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t>Week 09 – Decide topic and distribute work among members</a:t>
            </a:r>
            <a:endParaRPr/>
          </a:p>
          <a:p>
            <a:pPr indent="-342900" lvl="0" marL="342900" rtl="0" algn="l">
              <a:spcBef>
                <a:spcPts val="480"/>
              </a:spcBef>
              <a:spcAft>
                <a:spcPts val="0"/>
              </a:spcAft>
              <a:buClr>
                <a:schemeClr val="dk1"/>
              </a:buClr>
              <a:buSzPts val="2400"/>
              <a:buChar char="•"/>
            </a:pPr>
            <a:r>
              <a:rPr lang="en-US" sz="2400"/>
              <a:t>Week 10 – Start research. Make rough draft by weekend.</a:t>
            </a:r>
            <a:endParaRPr/>
          </a:p>
          <a:p>
            <a:pPr indent="-342900" lvl="0" marL="342900" rtl="0" algn="l">
              <a:spcBef>
                <a:spcPts val="480"/>
              </a:spcBef>
              <a:spcAft>
                <a:spcPts val="0"/>
              </a:spcAft>
              <a:buClr>
                <a:schemeClr val="dk1"/>
              </a:buClr>
              <a:buSzPts val="2400"/>
              <a:buChar char="•"/>
            </a:pPr>
            <a:r>
              <a:rPr lang="en-US" sz="2400"/>
              <a:t>Week 11 – Group members meet and discuss about the draft.</a:t>
            </a:r>
            <a:endParaRPr/>
          </a:p>
          <a:p>
            <a:pPr indent="-342900" lvl="0" marL="342900" rtl="0" algn="l">
              <a:spcBef>
                <a:spcPts val="480"/>
              </a:spcBef>
              <a:spcAft>
                <a:spcPts val="0"/>
              </a:spcAft>
              <a:buClr>
                <a:schemeClr val="dk1"/>
              </a:buClr>
              <a:buSzPts val="2400"/>
              <a:buChar char="•"/>
            </a:pPr>
            <a:r>
              <a:rPr lang="en-US" sz="2400"/>
              <a:t>Week 12 – Meet again to look at the second draft with visuals</a:t>
            </a:r>
            <a:endParaRPr/>
          </a:p>
          <a:p>
            <a:pPr indent="-342900" lvl="0" marL="342900" rtl="0" algn="l">
              <a:spcBef>
                <a:spcPts val="480"/>
              </a:spcBef>
              <a:spcAft>
                <a:spcPts val="0"/>
              </a:spcAft>
              <a:buClr>
                <a:schemeClr val="dk1"/>
              </a:buClr>
              <a:buSzPts val="2400"/>
              <a:buChar char="•"/>
            </a:pPr>
            <a:r>
              <a:rPr lang="en-US" sz="2400"/>
              <a:t>Week 13 – Organize. Share  work on front page matters and </a:t>
            </a:r>
            <a:endParaRPr/>
          </a:p>
          <a:p>
            <a:pPr indent="-342900" lvl="0" marL="342900" rtl="0" algn="l">
              <a:spcBef>
                <a:spcPts val="480"/>
              </a:spcBef>
              <a:spcAft>
                <a:spcPts val="0"/>
              </a:spcAft>
              <a:buClr>
                <a:schemeClr val="dk1"/>
              </a:buClr>
              <a:buSzPts val="2400"/>
              <a:buNone/>
            </a:pPr>
            <a:r>
              <a:rPr lang="en-US" sz="2400"/>
              <a:t>                         references. Visit writing center for corrections.</a:t>
            </a:r>
            <a:endParaRPr/>
          </a:p>
          <a:p>
            <a:pPr indent="-342900" lvl="0" marL="342900" rtl="0" algn="l">
              <a:spcBef>
                <a:spcPts val="480"/>
              </a:spcBef>
              <a:spcAft>
                <a:spcPts val="0"/>
              </a:spcAft>
              <a:buClr>
                <a:schemeClr val="dk1"/>
              </a:buClr>
              <a:buSzPts val="2400"/>
              <a:buChar char="•"/>
            </a:pPr>
            <a:r>
              <a:rPr lang="en-US" sz="2400"/>
              <a:t>Week 14 – Final draft. Submission on 07 April 2019</a:t>
            </a:r>
            <a:endParaRPr/>
          </a:p>
          <a:p>
            <a:pPr indent="-342900" lvl="0" marL="342900" rtl="0" algn="l">
              <a:spcBef>
                <a:spcPts val="480"/>
              </a:spcBef>
              <a:spcAft>
                <a:spcPts val="0"/>
              </a:spcAft>
              <a:buClr>
                <a:schemeClr val="dk1"/>
              </a:buClr>
              <a:buSzPts val="2400"/>
              <a:buChar char="•"/>
            </a:pPr>
            <a:r>
              <a:rPr lang="en-US" sz="2400"/>
              <a:t>Week 15 – Presentation on 14 April 2019</a:t>
            </a:r>
            <a:endParaRPr/>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Google Shape;216;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                 The Team </a:t>
            </a:r>
            <a:r>
              <a:rPr lang="en-US" sz="1400"/>
              <a:t>(Only three members in a team)</a:t>
            </a:r>
            <a:endParaRPr sz="1400"/>
          </a:p>
        </p:txBody>
      </p:sp>
      <p:pic>
        <p:nvPicPr>
          <p:cNvPr id="217" name="Google Shape;217;p35"/>
          <p:cNvPicPr preferRelativeResize="0"/>
          <p:nvPr>
            <p:ph idx="1" type="body"/>
          </p:nvPr>
        </p:nvPicPr>
        <p:blipFill rotWithShape="1">
          <a:blip r:embed="rId3">
            <a:alphaModFix/>
          </a:blip>
          <a:srcRect b="0" l="0" r="0" t="0"/>
          <a:stretch/>
        </p:blipFill>
        <p:spPr>
          <a:xfrm>
            <a:off x="1585450" y="1745062"/>
            <a:ext cx="5973100" cy="423623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0000"/>
              </a:buClr>
              <a:buSzPts val="4400"/>
              <a:buFont typeface="Calibri"/>
              <a:buNone/>
            </a:pPr>
            <a:r>
              <a:rPr lang="en-US">
                <a:solidFill>
                  <a:srgbClr val="000000"/>
                </a:solidFill>
              </a:rPr>
              <a:t>The Team Work</a:t>
            </a:r>
            <a:endParaRPr/>
          </a:p>
        </p:txBody>
      </p:sp>
      <p:sp>
        <p:nvSpPr>
          <p:cNvPr id="223" name="Google Shape;223;p3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1760"/>
              <a:buChar char="•"/>
            </a:pPr>
            <a:r>
              <a:rPr lang="en-US" sz="1760"/>
              <a:t>There are three ways to handle the writing of a long report:</a:t>
            </a:r>
            <a:endParaRPr/>
          </a:p>
          <a:p>
            <a:pPr indent="0" lvl="0" marL="0" rtl="0" algn="l">
              <a:lnSpc>
                <a:spcPct val="80000"/>
              </a:lnSpc>
              <a:spcBef>
                <a:spcPts val="352"/>
              </a:spcBef>
              <a:spcAft>
                <a:spcPts val="0"/>
              </a:spcAft>
              <a:buClr>
                <a:schemeClr val="dk1"/>
              </a:buClr>
              <a:buSzPts val="1760"/>
              <a:buNone/>
            </a:pPr>
            <a:r>
              <a:t/>
            </a:r>
            <a:endParaRPr sz="1760"/>
          </a:p>
          <a:p>
            <a:pPr indent="-342900" lvl="0" marL="342900" rtl="0" algn="l">
              <a:lnSpc>
                <a:spcPct val="80000"/>
              </a:lnSpc>
              <a:spcBef>
                <a:spcPts val="352"/>
              </a:spcBef>
              <a:spcAft>
                <a:spcPts val="0"/>
              </a:spcAft>
              <a:buClr>
                <a:schemeClr val="dk1"/>
              </a:buClr>
              <a:buSzPts val="1760"/>
              <a:buChar char="•"/>
            </a:pPr>
            <a:r>
              <a:rPr lang="en-US" sz="1760"/>
              <a:t>The whole team writes the report collectively, and then the editor revises the draft and submits it to the group for final approval and additional revisions. It is the </a:t>
            </a:r>
            <a:r>
              <a:rPr b="1" lang="en-US" sz="1760"/>
              <a:t>most truly collaborative</a:t>
            </a:r>
            <a:r>
              <a:rPr lang="en-US" sz="1760"/>
              <a:t>, but it is </a:t>
            </a:r>
            <a:r>
              <a:rPr b="1" lang="en-US" sz="1760"/>
              <a:t>extremely difficult</a:t>
            </a:r>
            <a:r>
              <a:rPr lang="en-US" sz="1760"/>
              <a:t> and </a:t>
            </a:r>
            <a:r>
              <a:rPr b="1" lang="en-US" sz="1760"/>
              <a:t>time consuming</a:t>
            </a:r>
            <a:r>
              <a:rPr lang="en-US" sz="1760"/>
              <a:t>, </a:t>
            </a:r>
            <a:r>
              <a:rPr b="1" lang="en-US" sz="1760"/>
              <a:t>requiring uncommon harmony within the group</a:t>
            </a:r>
            <a:r>
              <a:rPr lang="en-US" sz="1760"/>
              <a:t>.  </a:t>
            </a:r>
            <a:endParaRPr sz="1760"/>
          </a:p>
          <a:p>
            <a:pPr indent="0" lvl="0" marL="0" rtl="0" algn="l">
              <a:lnSpc>
                <a:spcPct val="80000"/>
              </a:lnSpc>
              <a:spcBef>
                <a:spcPts val="352"/>
              </a:spcBef>
              <a:spcAft>
                <a:spcPts val="0"/>
              </a:spcAft>
              <a:buClr>
                <a:schemeClr val="dk1"/>
              </a:buClr>
              <a:buSzPts val="1760"/>
              <a:buNone/>
            </a:pPr>
            <a:r>
              <a:t/>
            </a:r>
            <a:endParaRPr sz="1760"/>
          </a:p>
          <a:p>
            <a:pPr indent="-342900" lvl="0" marL="342900" rtl="0" algn="l">
              <a:lnSpc>
                <a:spcPct val="80000"/>
              </a:lnSpc>
              <a:spcBef>
                <a:spcPts val="352"/>
              </a:spcBef>
              <a:spcAft>
                <a:spcPts val="0"/>
              </a:spcAft>
              <a:buClr>
                <a:schemeClr val="dk1"/>
              </a:buClr>
              <a:buSzPts val="1760"/>
              <a:buChar char="•"/>
            </a:pPr>
            <a:r>
              <a:rPr lang="en-US" sz="1760"/>
              <a:t> One person writes the entire report, and then the group, led by the editor, revises it collectively. This way </a:t>
            </a:r>
            <a:r>
              <a:rPr b="1" lang="en-US" sz="1760"/>
              <a:t>is preferable</a:t>
            </a:r>
            <a:r>
              <a:rPr lang="en-US" sz="1760"/>
              <a:t>, but it places </a:t>
            </a:r>
            <a:r>
              <a:rPr b="1" lang="en-US" sz="1760"/>
              <a:t>too</a:t>
            </a:r>
            <a:r>
              <a:rPr lang="en-US" sz="1760"/>
              <a:t> </a:t>
            </a:r>
            <a:r>
              <a:rPr b="1" lang="en-US" sz="1760"/>
              <a:t>great a burden on one writer</a:t>
            </a:r>
            <a:r>
              <a:rPr lang="en-US" sz="1760"/>
              <a:t>. </a:t>
            </a:r>
            <a:endParaRPr sz="1760"/>
          </a:p>
          <a:p>
            <a:pPr indent="0" lvl="0" marL="0" rtl="0" algn="l">
              <a:lnSpc>
                <a:spcPct val="80000"/>
              </a:lnSpc>
              <a:spcBef>
                <a:spcPts val="352"/>
              </a:spcBef>
              <a:spcAft>
                <a:spcPts val="0"/>
              </a:spcAft>
              <a:buClr>
                <a:schemeClr val="dk1"/>
              </a:buClr>
              <a:buSzPts val="1760"/>
              <a:buNone/>
            </a:pPr>
            <a:r>
              <a:t/>
            </a:r>
            <a:endParaRPr sz="1760"/>
          </a:p>
          <a:p>
            <a:pPr indent="-342900" lvl="0" marL="342900" rtl="0" algn="l">
              <a:lnSpc>
                <a:spcPct val="80000"/>
              </a:lnSpc>
              <a:spcBef>
                <a:spcPts val="352"/>
              </a:spcBef>
              <a:spcAft>
                <a:spcPts val="0"/>
              </a:spcAft>
              <a:buClr>
                <a:schemeClr val="dk1"/>
              </a:buClr>
              <a:buSzPts val="1760"/>
              <a:buChar char="•"/>
            </a:pPr>
            <a:r>
              <a:rPr lang="en-US" sz="1760"/>
              <a:t>Each team member writes one part of the report individually, and then the editor revises each part and submits the complete draft to the whole group for the final approval or additional revisions. This is </a:t>
            </a:r>
            <a:r>
              <a:rPr b="1" lang="en-US" sz="1760"/>
              <a:t>the most common</a:t>
            </a:r>
            <a:r>
              <a:rPr lang="en-US" sz="1760"/>
              <a:t> and certainly the </a:t>
            </a:r>
            <a:r>
              <a:rPr b="1" lang="en-US" sz="1760"/>
              <a:t>best way</a:t>
            </a:r>
            <a:r>
              <a:rPr lang="en-US" sz="1760"/>
              <a:t>, </a:t>
            </a:r>
            <a:r>
              <a:rPr b="1" lang="en-US" sz="1760"/>
              <a:t>provided the editor seeks clarification from individuals whenever necessary</a:t>
            </a:r>
            <a:r>
              <a:rPr lang="en-US" sz="1760"/>
              <a:t>. </a:t>
            </a:r>
            <a:endParaRPr sz="1760"/>
          </a:p>
          <a:p>
            <a:pPr indent="0" lvl="0" marL="0" rtl="0" algn="l">
              <a:lnSpc>
                <a:spcPct val="80000"/>
              </a:lnSpc>
              <a:spcBef>
                <a:spcPts val="352"/>
              </a:spcBef>
              <a:spcAft>
                <a:spcPts val="0"/>
              </a:spcAft>
              <a:buClr>
                <a:schemeClr val="dk1"/>
              </a:buClr>
              <a:buSzPts val="1760"/>
              <a:buNone/>
            </a:pPr>
            <a:r>
              <a:t/>
            </a:r>
            <a:endParaRPr sz="1760"/>
          </a:p>
          <a:p>
            <a:pPr indent="0" lvl="0" marL="0" rtl="0" algn="l">
              <a:lnSpc>
                <a:spcPct val="80000"/>
              </a:lnSpc>
              <a:spcBef>
                <a:spcPts val="352"/>
              </a:spcBef>
              <a:spcAft>
                <a:spcPts val="0"/>
              </a:spcAft>
              <a:buClr>
                <a:schemeClr val="dk1"/>
              </a:buClr>
              <a:buSzPts val="1760"/>
              <a:buNone/>
            </a:pPr>
            <a:r>
              <a:rPr lang="en-US" sz="1760"/>
              <a:t>       [Therefore, let the students write a long report using this common method.] </a:t>
            </a:r>
            <a:endParaRPr sz="1760"/>
          </a:p>
          <a:p>
            <a:pPr indent="0" lvl="0" marL="0" rtl="0" algn="l">
              <a:lnSpc>
                <a:spcPct val="80000"/>
              </a:lnSpc>
              <a:spcBef>
                <a:spcPts val="352"/>
              </a:spcBef>
              <a:spcAft>
                <a:spcPts val="0"/>
              </a:spcAft>
              <a:buClr>
                <a:schemeClr val="dk1"/>
              </a:buClr>
              <a:buSzPts val="1760"/>
              <a:buNone/>
            </a:pPr>
            <a:r>
              <a:t/>
            </a:r>
            <a:endParaRPr sz="176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GPW Tasks</a:t>
            </a:r>
            <a:endParaRPr/>
          </a:p>
        </p:txBody>
      </p:sp>
      <p:sp>
        <p:nvSpPr>
          <p:cNvPr id="229" name="Google Shape;229;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Progress in learning ENG 201 Technical Report</a:t>
            </a:r>
            <a:endParaRPr/>
          </a:p>
          <a:p>
            <a:pPr indent="0" lvl="0" marL="0" rtl="0" algn="l">
              <a:spcBef>
                <a:spcPts val="640"/>
              </a:spcBef>
              <a:spcAft>
                <a:spcPts val="0"/>
              </a:spcAft>
              <a:buClr>
                <a:schemeClr val="dk1"/>
              </a:buClr>
              <a:buSzPts val="3200"/>
              <a:buNone/>
            </a:pPr>
            <a:r>
              <a:rPr lang="en-US"/>
              <a:t>    writing course.</a:t>
            </a:r>
            <a:endParaRPr/>
          </a:p>
          <a:p>
            <a:pPr indent="-342900" lvl="0" marL="342900" rtl="0" algn="l">
              <a:spcBef>
                <a:spcPts val="640"/>
              </a:spcBef>
              <a:spcAft>
                <a:spcPts val="0"/>
              </a:spcAft>
              <a:buClr>
                <a:schemeClr val="dk1"/>
              </a:buClr>
              <a:buSzPts val="3200"/>
              <a:buChar char="•"/>
            </a:pPr>
            <a:r>
              <a:rPr lang="en-US"/>
              <a:t>Progress in repairing a CNC machine in the </a:t>
            </a:r>
            <a:endParaRPr/>
          </a:p>
          <a:p>
            <a:pPr indent="0" lvl="0" marL="0" rtl="0" algn="l">
              <a:spcBef>
                <a:spcPts val="640"/>
              </a:spcBef>
              <a:spcAft>
                <a:spcPts val="0"/>
              </a:spcAft>
              <a:buClr>
                <a:schemeClr val="dk1"/>
              </a:buClr>
              <a:buSzPts val="3200"/>
              <a:buNone/>
            </a:pPr>
            <a:r>
              <a:rPr lang="en-US"/>
              <a:t>    mechanical engineering workshop.</a:t>
            </a:r>
            <a:endParaRPr/>
          </a:p>
          <a:p>
            <a:pPr indent="-342900" lvl="0" marL="342900" rtl="0" algn="l">
              <a:spcBef>
                <a:spcPts val="640"/>
              </a:spcBef>
              <a:spcAft>
                <a:spcPts val="0"/>
              </a:spcAft>
              <a:buClr>
                <a:schemeClr val="dk1"/>
              </a:buClr>
              <a:buSzPts val="3200"/>
              <a:buChar char="•"/>
            </a:pPr>
            <a:r>
              <a:rPr lang="en-US"/>
              <a:t>Progress in beautifying YIC campus as part of socially useful and productive work program.</a:t>
            </a:r>
            <a:endParaRPr/>
          </a:p>
          <a:p>
            <a:pPr indent="-342900" lvl="0" marL="342900" rtl="0" algn="l">
              <a:spcBef>
                <a:spcPts val="640"/>
              </a:spcBef>
              <a:spcAft>
                <a:spcPts val="0"/>
              </a:spcAft>
              <a:buClr>
                <a:schemeClr val="dk1"/>
              </a:buClr>
              <a:buSzPts val="3200"/>
              <a:buChar char="•"/>
            </a:pPr>
            <a:r>
              <a:rPr lang="en-US"/>
              <a:t>Progress in learning a technical subject titled ‘Mechatronics’  </a:t>
            </a:r>
            <a:endParaRPr/>
          </a:p>
          <a:p>
            <a:pPr indent="0" lvl="0" marL="0" rtl="0" algn="l">
              <a:spcBef>
                <a:spcPts val="640"/>
              </a:spcBef>
              <a:spcAft>
                <a:spcPts val="0"/>
              </a:spcAft>
              <a:buClr>
                <a:schemeClr val="dk1"/>
              </a:buClr>
              <a:buSzPts val="32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3" name="Shape 233"/>
        <p:cNvGrpSpPr/>
        <p:nvPr/>
      </p:nvGrpSpPr>
      <p:grpSpPr>
        <a:xfrm>
          <a:off x="0" y="0"/>
          <a:ext cx="0" cy="0"/>
          <a:chOff x="0" y="0"/>
          <a:chExt cx="0" cy="0"/>
        </a:xfrm>
      </p:grpSpPr>
      <p:sp>
        <p:nvSpPr>
          <p:cNvPr id="234" name="Google Shape;234;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GPW Tasks</a:t>
            </a:r>
            <a:endParaRPr/>
          </a:p>
        </p:txBody>
      </p:sp>
      <p:sp>
        <p:nvSpPr>
          <p:cNvPr id="235" name="Google Shape;235;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Bachelor degree students’ progress in doing senior design project (SDP) at YIC.</a:t>
            </a:r>
            <a:endParaRPr/>
          </a:p>
          <a:p>
            <a:pPr indent="-342900" lvl="0" marL="342900" rtl="0" algn="l">
              <a:spcBef>
                <a:spcPts val="640"/>
              </a:spcBef>
              <a:spcAft>
                <a:spcPts val="0"/>
              </a:spcAft>
              <a:buClr>
                <a:schemeClr val="dk1"/>
              </a:buClr>
              <a:buSzPts val="3200"/>
              <a:buChar char="•"/>
            </a:pPr>
            <a:r>
              <a:rPr lang="en-US"/>
              <a:t>Progress in manufacturing equipment needed in YIC mechanical engineering labs.</a:t>
            </a:r>
            <a:endParaRPr/>
          </a:p>
          <a:p>
            <a:pPr indent="-342900" lvl="0" marL="342900" rtl="0" algn="l">
              <a:spcBef>
                <a:spcPts val="640"/>
              </a:spcBef>
              <a:spcAft>
                <a:spcPts val="0"/>
              </a:spcAft>
              <a:buClr>
                <a:schemeClr val="dk1"/>
              </a:buClr>
              <a:buSzPts val="3200"/>
              <a:buChar char="•"/>
            </a:pPr>
            <a:r>
              <a:rPr lang="en-US"/>
              <a:t>Progress in testing all equipment in the chemical engineering workshop at YIC.</a:t>
            </a:r>
            <a:endParaRPr/>
          </a:p>
          <a:p>
            <a:pPr indent="-342900" lvl="0" marL="342900" rtl="0" algn="l">
              <a:spcBef>
                <a:spcPts val="640"/>
              </a:spcBef>
              <a:spcAft>
                <a:spcPts val="0"/>
              </a:spcAft>
              <a:buClr>
                <a:schemeClr val="dk1"/>
              </a:buClr>
              <a:buSzPts val="3200"/>
              <a:buChar char="•"/>
            </a:pPr>
            <a:r>
              <a:rPr lang="en-US"/>
              <a:t>Progress in doing some productive work useful for Yanbu community.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9" name="Shape 239"/>
        <p:cNvGrpSpPr/>
        <p:nvPr/>
      </p:nvGrpSpPr>
      <p:grpSpPr>
        <a:xfrm>
          <a:off x="0" y="0"/>
          <a:ext cx="0" cy="0"/>
          <a:chOff x="0" y="0"/>
          <a:chExt cx="0" cy="0"/>
        </a:xfrm>
      </p:grpSpPr>
      <p:sp>
        <p:nvSpPr>
          <p:cNvPr id="240" name="Google Shape;240;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GPW Tasks</a:t>
            </a:r>
            <a:endParaRPr/>
          </a:p>
        </p:txBody>
      </p:sp>
      <p:sp>
        <p:nvSpPr>
          <p:cNvPr id="241" name="Google Shape;241;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ENG 201 section 55 students’ progress in doing their group project work.</a:t>
            </a:r>
            <a:endParaRPr/>
          </a:p>
          <a:p>
            <a:pPr indent="-342900" lvl="0" marL="342900" rtl="0" algn="l">
              <a:spcBef>
                <a:spcPts val="640"/>
              </a:spcBef>
              <a:spcAft>
                <a:spcPts val="0"/>
              </a:spcAft>
              <a:buClr>
                <a:schemeClr val="dk1"/>
              </a:buClr>
              <a:buSzPts val="3200"/>
              <a:buChar char="•"/>
            </a:pPr>
            <a:r>
              <a:rPr lang="en-US"/>
              <a:t>Progress in gathering information about a technical subject named ‘robotics’.</a:t>
            </a:r>
            <a:endParaRPr/>
          </a:p>
          <a:p>
            <a:pPr indent="-342900" lvl="0" marL="342900" rtl="0" algn="l">
              <a:spcBef>
                <a:spcPts val="640"/>
              </a:spcBef>
              <a:spcAft>
                <a:spcPts val="0"/>
              </a:spcAft>
              <a:buClr>
                <a:schemeClr val="dk1"/>
              </a:buClr>
              <a:buSzPts val="3200"/>
              <a:buChar char="•"/>
            </a:pPr>
            <a:r>
              <a:rPr lang="en-US"/>
              <a:t>Progress in helping some people in a village to establish a library and reading room.</a:t>
            </a:r>
            <a:endParaRPr/>
          </a:p>
          <a:p>
            <a:pPr indent="-342900" lvl="0" marL="342900" rtl="0" algn="l">
              <a:spcBef>
                <a:spcPts val="640"/>
              </a:spcBef>
              <a:spcAft>
                <a:spcPts val="0"/>
              </a:spcAft>
              <a:buClr>
                <a:schemeClr val="dk1"/>
              </a:buClr>
              <a:buSzPts val="3200"/>
              <a:buChar char="•"/>
            </a:pPr>
            <a:r>
              <a:rPr lang="en-US"/>
              <a:t>Progress in removing the impurities in Yanbu Lake in Yanbu Industrial City.</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GPW Tasks</a:t>
            </a:r>
            <a:endParaRPr/>
          </a:p>
        </p:txBody>
      </p:sp>
      <p:sp>
        <p:nvSpPr>
          <p:cNvPr id="247" name="Google Shape;247;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3200"/>
              <a:buChar char="•"/>
            </a:pPr>
            <a:r>
              <a:rPr lang="en-US"/>
              <a:t>Progress in training school boys in Yanbu to communicate in English language.</a:t>
            </a:r>
            <a:endParaRPr/>
          </a:p>
          <a:p>
            <a:pPr indent="-342900" lvl="0" marL="342900" rtl="0" algn="l">
              <a:spcBef>
                <a:spcPts val="640"/>
              </a:spcBef>
              <a:spcAft>
                <a:spcPts val="0"/>
              </a:spcAft>
              <a:buClr>
                <a:schemeClr val="dk1"/>
              </a:buClr>
              <a:buSzPts val="3200"/>
              <a:buChar char="•"/>
            </a:pPr>
            <a:r>
              <a:rPr lang="en-US"/>
              <a:t>Progress in designing a website for ICT department at YUC.</a:t>
            </a:r>
            <a:endParaRPr/>
          </a:p>
          <a:p>
            <a:pPr indent="-342900" lvl="0" marL="342900" rtl="0" algn="l">
              <a:spcBef>
                <a:spcPts val="640"/>
              </a:spcBef>
              <a:spcAft>
                <a:spcPts val="0"/>
              </a:spcAft>
              <a:buClr>
                <a:schemeClr val="dk1"/>
              </a:buClr>
              <a:buSzPts val="3200"/>
              <a:buChar char="•"/>
            </a:pPr>
            <a:r>
              <a:rPr lang="en-US"/>
              <a:t>Progress in preparing for the final examination of Geomatics Engineering Technology in 2019.</a:t>
            </a:r>
            <a:endParaRPr/>
          </a:p>
          <a:p>
            <a:pPr indent="-342900" lvl="0" marL="342900" rtl="0" algn="l">
              <a:spcBef>
                <a:spcPts val="640"/>
              </a:spcBef>
              <a:spcAft>
                <a:spcPts val="0"/>
              </a:spcAft>
              <a:buClr>
                <a:schemeClr val="dk1"/>
              </a:buClr>
              <a:buSzPts val="3200"/>
              <a:buChar char="•"/>
            </a:pPr>
            <a:r>
              <a:rPr lang="en-US"/>
              <a:t>Progress in examining all electrical circuits and control systems in EEET department at YIC.</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US"/>
              <a:t>Page Design</a:t>
            </a:r>
            <a:endParaRPr/>
          </a:p>
        </p:txBody>
      </p:sp>
      <p:sp>
        <p:nvSpPr>
          <p:cNvPr id="253" name="Google Shape;253;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dk1"/>
              </a:buClr>
              <a:buSzPts val="2240"/>
              <a:buChar char="•"/>
            </a:pPr>
            <a:r>
              <a:rPr lang="en-US" sz="2240"/>
              <a:t>Margin                          1 inch / 1.5 inch</a:t>
            </a:r>
            <a:endParaRPr/>
          </a:p>
          <a:p>
            <a:pPr indent="-342900" lvl="0" marL="342900" rtl="0" algn="l">
              <a:lnSpc>
                <a:spcPct val="80000"/>
              </a:lnSpc>
              <a:spcBef>
                <a:spcPts val="448"/>
              </a:spcBef>
              <a:spcAft>
                <a:spcPts val="0"/>
              </a:spcAft>
              <a:buClr>
                <a:schemeClr val="dk1"/>
              </a:buClr>
              <a:buSzPts val="2240"/>
              <a:buChar char="•"/>
            </a:pPr>
            <a:r>
              <a:rPr lang="en-US" sz="2240"/>
              <a:t>Font type                      Times New Roman/Arial</a:t>
            </a:r>
            <a:endParaRPr/>
          </a:p>
          <a:p>
            <a:pPr indent="-342900" lvl="0" marL="342900" rtl="0" algn="l">
              <a:lnSpc>
                <a:spcPct val="80000"/>
              </a:lnSpc>
              <a:spcBef>
                <a:spcPts val="448"/>
              </a:spcBef>
              <a:spcAft>
                <a:spcPts val="0"/>
              </a:spcAft>
              <a:buClr>
                <a:schemeClr val="dk1"/>
              </a:buClr>
              <a:buSzPts val="2240"/>
              <a:buChar char="•"/>
            </a:pPr>
            <a:r>
              <a:rPr lang="en-US" sz="2240"/>
              <a:t>Font size                        12  (14 for titles)</a:t>
            </a:r>
            <a:endParaRPr/>
          </a:p>
          <a:p>
            <a:pPr indent="-342900" lvl="0" marL="342900" rtl="0" algn="l">
              <a:lnSpc>
                <a:spcPct val="80000"/>
              </a:lnSpc>
              <a:spcBef>
                <a:spcPts val="448"/>
              </a:spcBef>
              <a:spcAft>
                <a:spcPts val="0"/>
              </a:spcAft>
              <a:buClr>
                <a:schemeClr val="dk1"/>
              </a:buClr>
              <a:buSzPts val="2240"/>
              <a:buChar char="•"/>
            </a:pPr>
            <a:r>
              <a:rPr lang="en-US" sz="2240"/>
              <a:t>Picture size                    quarter page</a:t>
            </a:r>
            <a:endParaRPr/>
          </a:p>
          <a:p>
            <a:pPr indent="-342900" lvl="0" marL="342900" rtl="0" algn="l">
              <a:lnSpc>
                <a:spcPct val="80000"/>
              </a:lnSpc>
              <a:spcBef>
                <a:spcPts val="448"/>
              </a:spcBef>
              <a:spcAft>
                <a:spcPts val="0"/>
              </a:spcAft>
              <a:buClr>
                <a:schemeClr val="dk1"/>
              </a:buClr>
              <a:buSzPts val="2240"/>
              <a:buChar char="•"/>
            </a:pPr>
            <a:r>
              <a:rPr lang="en-US" sz="2240"/>
              <a:t>Page number                 top right corner</a:t>
            </a:r>
            <a:endParaRPr/>
          </a:p>
          <a:p>
            <a:pPr indent="-342900" lvl="0" marL="342900" rtl="0" algn="l">
              <a:lnSpc>
                <a:spcPct val="80000"/>
              </a:lnSpc>
              <a:spcBef>
                <a:spcPts val="448"/>
              </a:spcBef>
              <a:spcAft>
                <a:spcPts val="0"/>
              </a:spcAft>
              <a:buClr>
                <a:schemeClr val="dk1"/>
              </a:buClr>
              <a:buSzPts val="2240"/>
              <a:buChar char="•"/>
            </a:pPr>
            <a:r>
              <a:rPr lang="en-US" sz="2240"/>
              <a:t>Heading number           upper case Roman numerals</a:t>
            </a:r>
            <a:endParaRPr/>
          </a:p>
          <a:p>
            <a:pPr indent="0" lvl="0" marL="0" rtl="0" algn="l">
              <a:lnSpc>
                <a:spcPct val="80000"/>
              </a:lnSpc>
              <a:spcBef>
                <a:spcPts val="448"/>
              </a:spcBef>
              <a:spcAft>
                <a:spcPts val="0"/>
              </a:spcAft>
              <a:buClr>
                <a:schemeClr val="dk1"/>
              </a:buClr>
              <a:buSzPts val="2240"/>
              <a:buNone/>
            </a:pPr>
            <a:r>
              <a:rPr lang="en-US" sz="2240"/>
              <a:t>                                              ( I, II, III, IV………)</a:t>
            </a:r>
            <a:endParaRPr/>
          </a:p>
          <a:p>
            <a:pPr indent="-342900" lvl="0" marL="342900" rtl="0" algn="l">
              <a:lnSpc>
                <a:spcPct val="80000"/>
              </a:lnSpc>
              <a:spcBef>
                <a:spcPts val="448"/>
              </a:spcBef>
              <a:spcAft>
                <a:spcPts val="0"/>
              </a:spcAft>
              <a:buClr>
                <a:schemeClr val="dk1"/>
              </a:buClr>
              <a:buSzPts val="2240"/>
              <a:buChar char="•"/>
            </a:pPr>
            <a:r>
              <a:rPr lang="en-US" sz="2240"/>
              <a:t>Sub-heading number    lower case Roman numerals (i, ii, iii,)</a:t>
            </a:r>
            <a:endParaRPr/>
          </a:p>
          <a:p>
            <a:pPr indent="-342900" lvl="0" marL="342900" rtl="0" algn="l">
              <a:lnSpc>
                <a:spcPct val="80000"/>
              </a:lnSpc>
              <a:spcBef>
                <a:spcPts val="448"/>
              </a:spcBef>
              <a:spcAft>
                <a:spcPts val="0"/>
              </a:spcAft>
              <a:buClr>
                <a:schemeClr val="dk1"/>
              </a:buClr>
              <a:buSzPts val="2240"/>
              <a:buChar char="•"/>
            </a:pPr>
            <a:r>
              <a:rPr lang="en-US" sz="2240"/>
              <a:t>Paragraphing                  one line space</a:t>
            </a:r>
            <a:endParaRPr/>
          </a:p>
          <a:p>
            <a:pPr indent="-342900" lvl="0" marL="342900" rtl="0" algn="l">
              <a:lnSpc>
                <a:spcPct val="80000"/>
              </a:lnSpc>
              <a:spcBef>
                <a:spcPts val="448"/>
              </a:spcBef>
              <a:spcAft>
                <a:spcPts val="0"/>
              </a:spcAft>
              <a:buClr>
                <a:schemeClr val="dk1"/>
              </a:buClr>
              <a:buSzPts val="2240"/>
              <a:buChar char="•"/>
            </a:pPr>
            <a:r>
              <a:rPr lang="en-US" sz="2240"/>
              <a:t>Spacing                            single-spaced</a:t>
            </a:r>
            <a:endParaRPr/>
          </a:p>
          <a:p>
            <a:pPr indent="0" lvl="0" marL="0" rtl="0" algn="l">
              <a:lnSpc>
                <a:spcPct val="80000"/>
              </a:lnSpc>
              <a:spcBef>
                <a:spcPts val="448"/>
              </a:spcBef>
              <a:spcAft>
                <a:spcPts val="0"/>
              </a:spcAft>
              <a:buClr>
                <a:schemeClr val="dk1"/>
              </a:buClr>
              <a:buSzPts val="2240"/>
              <a:buNone/>
            </a:pPr>
            <a:r>
              <a:rPr lang="en-US" sz="2240"/>
              <a:t>                                       (drafts can be double-spaced to facilitate editing)</a:t>
            </a:r>
            <a:endParaRPr/>
          </a:p>
          <a:p>
            <a:pPr indent="-342900" lvl="0" marL="342900" rtl="0" algn="l">
              <a:lnSpc>
                <a:spcPct val="80000"/>
              </a:lnSpc>
              <a:spcBef>
                <a:spcPts val="448"/>
              </a:spcBef>
              <a:spcAft>
                <a:spcPts val="0"/>
              </a:spcAft>
              <a:buClr>
                <a:schemeClr val="dk1"/>
              </a:buClr>
              <a:buSzPts val="2240"/>
              <a:buChar char="•"/>
            </a:pPr>
            <a:r>
              <a:rPr lang="en-US" sz="2240"/>
              <a:t>Typing                               black ink</a:t>
            </a:r>
            <a:endParaRPr/>
          </a:p>
          <a:p>
            <a:pPr indent="-200660" lvl="0" marL="342900" rtl="0" algn="l">
              <a:lnSpc>
                <a:spcPct val="80000"/>
              </a:lnSpc>
              <a:spcBef>
                <a:spcPts val="448"/>
              </a:spcBef>
              <a:spcAft>
                <a:spcPts val="0"/>
              </a:spcAft>
              <a:buClr>
                <a:schemeClr val="dk1"/>
              </a:buClr>
              <a:buSzPts val="2240"/>
              <a:buNone/>
            </a:pPr>
            <a:r>
              <a:t/>
            </a:r>
            <a:endParaRPr sz="224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